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1" r:id="rId3"/>
    <p:sldId id="259" r:id="rId4"/>
    <p:sldId id="258" r:id="rId5"/>
    <p:sldId id="267" r:id="rId6"/>
    <p:sldId id="257" r:id="rId7"/>
    <p:sldId id="290" r:id="rId8"/>
    <p:sldId id="260" r:id="rId9"/>
    <p:sldId id="261" r:id="rId10"/>
    <p:sldId id="263" r:id="rId11"/>
    <p:sldId id="264" r:id="rId12"/>
    <p:sldId id="265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146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87429E9-ADDF-415E-BAF2-8BA9B0C2B09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0CA439E-80F5-464F-A494-632D957BA57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609600"/>
            <a:ext cx="3048000" cy="2667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irstlinedefense.com" TargetMode="External"/><Relationship Id="rId2" Type="http://schemas.openxmlformats.org/officeDocument/2006/relationships/hyperlink" Target="mailto:info@thefirstlinedefense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9248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/>
              <a:t>Workplace violence and response to active shooter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2743200"/>
            <a:ext cx="79248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Lieutenant Michael Pearl </a:t>
            </a:r>
          </a:p>
          <a:p>
            <a:pPr marL="0" indent="0" algn="ctr">
              <a:buNone/>
            </a:pPr>
            <a:r>
              <a:rPr lang="en-US" sz="3200" b="1" dirty="0"/>
              <a:t>First Line Defense	</a:t>
            </a:r>
          </a:p>
          <a:p>
            <a:pPr marL="0" indent="0" algn="ctr">
              <a:buNone/>
            </a:pPr>
            <a:r>
              <a:rPr lang="en-US" sz="3200" b="1" dirty="0"/>
              <a:t>22 Graham Road</a:t>
            </a:r>
          </a:p>
          <a:p>
            <a:pPr marL="0" indent="0" algn="ctr">
              <a:buNone/>
            </a:pPr>
            <a:r>
              <a:rPr lang="en-US" sz="3200" b="1" dirty="0"/>
              <a:t>Concord, NH 03301</a:t>
            </a:r>
          </a:p>
          <a:p>
            <a:pPr marL="0" indent="0" algn="ctr">
              <a:buNone/>
            </a:pPr>
            <a:r>
              <a:rPr lang="en-US" sz="3200" b="1" u="sng" dirty="0" err="1"/>
              <a:t>info@thefirstlinedefense.com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42689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086600" cy="6397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2.  DOMESTIC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7924800" cy="4572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DOMESTIC VIOLENCE IN THE HOME USUALLY SPILLS OVER TO THE WORKPLACE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OFFENDER MAY OR MAY NOT BE EMPLOYED AT THE WORKPLACE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COULD BE ACTING OUT FROM ANOTHER RELATIONSHIP WITH ANOTHER EMPLOYEE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876800"/>
            <a:ext cx="42926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934200" cy="7159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3. DELUSIONAL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7848600" cy="4495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800" dirty="0"/>
              <a:t> USUALLY NO CONNECTION TO THE     ORGANIZATION OR BUSINESS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 COULD BE RANDOM ACT OF VIOLENCE AGAINST COMPANY SUCH AS ROBBERY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 GENERALLY, HARDEST SITUATION TO PREPARE FOR AS THERE IS NO ADVANCED WARNING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339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71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4.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OFFENDER CURRENTLY RECEIVES SERVICES FROM THE WORKPLACE, OFTEN AS A CUSTOMER, CLIENT, PATIENT, STUDENT, OR OTHER TYPE OF CONSUMER.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6096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53200" cy="792162"/>
          </a:xfrm>
        </p:spPr>
        <p:txBody>
          <a:bodyPr/>
          <a:lstStyle/>
          <a:p>
            <a:pPr algn="ctr"/>
            <a:r>
              <a:rPr lang="en-US" u="sng" dirty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PROBLEM EMPLOYEE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HISTORY OF VIOLENT BEHAVIOR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INTIMIDATES OTHERS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POSSIBLE SUBSTANCE ABUSE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OBSESSED WITH GUNS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INTERESTED IN PAST ACTS OF VIOLENCE IN THE WORKPLACE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MAKES OPEN AND VALID THREATS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IS  A LONER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OBSESSED WITH WORK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53200" cy="715962"/>
          </a:xfrm>
        </p:spPr>
        <p:txBody>
          <a:bodyPr/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8862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USUALLY MALE</a:t>
            </a:r>
          </a:p>
          <a:p>
            <a:pPr>
              <a:buFont typeface="Arial"/>
              <a:buChar char="•"/>
            </a:pPr>
            <a:r>
              <a:rPr lang="en-US" sz="2400" dirty="0"/>
              <a:t>PARANOID</a:t>
            </a:r>
          </a:p>
          <a:p>
            <a:pPr>
              <a:buFont typeface="Arial"/>
              <a:buChar char="•"/>
            </a:pPr>
            <a:r>
              <a:rPr lang="en-US" sz="2400" dirty="0"/>
              <a:t>CANNOT TAKE CRITICISM</a:t>
            </a:r>
          </a:p>
          <a:p>
            <a:pPr>
              <a:buFont typeface="Arial"/>
              <a:buChar char="•"/>
            </a:pPr>
            <a:r>
              <a:rPr lang="en-US" sz="2400" dirty="0"/>
              <a:t>HOLDS A GRUDGE</a:t>
            </a:r>
          </a:p>
          <a:p>
            <a:pPr>
              <a:buFont typeface="Arial"/>
              <a:buChar char="•"/>
            </a:pPr>
            <a:r>
              <a:rPr lang="en-US" sz="2400" dirty="0"/>
              <a:t>DOES NOT HAVE A SUPPORT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00200"/>
            <a:ext cx="2311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114800"/>
            <a:ext cx="145210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5931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781800" cy="792162"/>
          </a:xfrm>
        </p:spPr>
        <p:txBody>
          <a:bodyPr/>
          <a:lstStyle/>
          <a:p>
            <a:pPr algn="ctr"/>
            <a:r>
              <a:rPr lang="en-US" sz="3600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/>
              <a:t>CREATE POLICIES WITH CLEAR GOALS AND OBJECTIVES SHOWING ZERO TOLERANCE FOR ALL WORKPLACE VIOLENCE</a:t>
            </a:r>
          </a:p>
          <a:p>
            <a:pPr>
              <a:buFontTx/>
              <a:buChar char="-"/>
            </a:pPr>
            <a:r>
              <a:rPr lang="en-US" sz="2800" dirty="0"/>
              <a:t>ASSAULTS</a:t>
            </a:r>
          </a:p>
          <a:p>
            <a:pPr>
              <a:buFontTx/>
              <a:buChar char="-"/>
            </a:pPr>
            <a:r>
              <a:rPr lang="en-US" sz="2800" dirty="0"/>
              <a:t>VERBAL THREATS</a:t>
            </a:r>
          </a:p>
          <a:p>
            <a:pPr>
              <a:buFontTx/>
              <a:buChar char="-"/>
            </a:pPr>
            <a:r>
              <a:rPr lang="en-US" sz="2800" dirty="0"/>
              <a:t>HARASSMENT/SEXUAL HARASSMENT</a:t>
            </a:r>
          </a:p>
          <a:p>
            <a:pPr>
              <a:buFontTx/>
              <a:buChar char="-"/>
            </a:pPr>
            <a:r>
              <a:rPr lang="en-US" sz="2800" dirty="0"/>
              <a:t>BULLYING</a:t>
            </a:r>
          </a:p>
        </p:txBody>
      </p:sp>
    </p:spTree>
    <p:extLst>
      <p:ext uri="{BB962C8B-B14F-4D97-AF65-F5344CB8AC3E}">
        <p14:creationId xmlns:p14="http://schemas.microsoft.com/office/powerpoint/2010/main" val="26632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660066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705600" cy="944562"/>
          </a:xfrm>
        </p:spPr>
        <p:txBody>
          <a:bodyPr/>
          <a:lstStyle/>
          <a:p>
            <a:pPr algn="ctr"/>
            <a:r>
              <a:rPr lang="en-US" sz="3600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400" dirty="0"/>
              <a:t>ENSURE THAT ANYONE WHO REPORTS OR EXPERIENCES WV THAT THERE ARE NO REPRISALS</a:t>
            </a:r>
          </a:p>
          <a:p>
            <a:pPr>
              <a:buFont typeface="Wingdings" charset="2"/>
              <a:buChar char="q"/>
            </a:pPr>
            <a:r>
              <a:rPr lang="en-US" sz="2400" dirty="0"/>
              <a:t>ENCOURAGE EMPLOYEES TO REPORT INCIDENTS OF WV AND HAVE WRITTEN DOCUMENTATION OF THE INCIDENT</a:t>
            </a:r>
          </a:p>
          <a:p>
            <a:pPr>
              <a:buFont typeface="Wingdings" charset="2"/>
              <a:buChar char="q"/>
            </a:pPr>
            <a:r>
              <a:rPr lang="en-US" sz="2400" dirty="0"/>
              <a:t>HAVE EMPLOYEES SUGGEST WAYS TO REDUCE OR ELIMINATE RISKS BY COMMITTEE</a:t>
            </a:r>
          </a:p>
          <a:p>
            <a:pPr>
              <a:buFont typeface="Wingdings" charset="2"/>
              <a:buChar char="q"/>
            </a:pPr>
            <a:r>
              <a:rPr lang="en-US" sz="2400" dirty="0"/>
              <a:t>HAVE A PLAN IN PLACE TO MAINTAIN SECURITY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37323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53200" cy="944562"/>
          </a:xfrm>
        </p:spPr>
        <p:txBody>
          <a:bodyPr/>
          <a:lstStyle/>
          <a:p>
            <a:pPr algn="ctr"/>
            <a:r>
              <a:rPr lang="en-US" sz="3600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2000" dirty="0"/>
              <a:t>TRAINING FOR EMPLOYEES TO INCLUDE:</a:t>
            </a:r>
          </a:p>
          <a:p>
            <a:pPr lvl="1">
              <a:buFont typeface="Wingdings" charset="2"/>
              <a:buChar char="ü"/>
            </a:pPr>
            <a:r>
              <a:rPr lang="en-US" sz="2000" dirty="0"/>
              <a:t>EXPLANATION OF WV POLICY</a:t>
            </a:r>
          </a:p>
          <a:p>
            <a:pPr lvl="1">
              <a:buFont typeface="Wingdings" charset="2"/>
              <a:buChar char="ü"/>
            </a:pPr>
            <a:r>
              <a:rPr lang="en-US" sz="2000" dirty="0"/>
              <a:t>ENCOURAGE REPORTING-TO WHOM, WHEN, HOW ETC</a:t>
            </a:r>
            <a:r>
              <a:rPr lang="is-IS" sz="2000" dirty="0"/>
              <a:t>…</a:t>
            </a:r>
          </a:p>
          <a:p>
            <a:pPr lvl="1">
              <a:buFont typeface="Wingdings" charset="2"/>
              <a:buChar char="ü"/>
            </a:pPr>
            <a:r>
              <a:rPr lang="is-IS" sz="2000" dirty="0"/>
              <a:t>DEFUSING OR PREVENTION OF VOLATILE OR AGGRESSIVE SITUATIONS/CONFLICT RESOLUTION</a:t>
            </a:r>
          </a:p>
          <a:p>
            <a:pPr lvl="1">
              <a:buFont typeface="Wingdings" charset="2"/>
              <a:buChar char="ü"/>
            </a:pPr>
            <a:r>
              <a:rPr lang="is-IS" sz="2000" dirty="0"/>
              <a:t>TECHNIQUES IN DEALING WITH HOSTILE PEOPLE</a:t>
            </a:r>
          </a:p>
          <a:p>
            <a:pPr lvl="1">
              <a:buFont typeface="Wingdings" charset="2"/>
              <a:buChar char="ü"/>
            </a:pPr>
            <a:r>
              <a:rPr lang="is-IS" sz="2000" dirty="0"/>
              <a:t>MANAGING ANGER/STRESS MANAGEMENT/WELLNESS TRAINING</a:t>
            </a:r>
          </a:p>
          <a:p>
            <a:pPr lvl="1">
              <a:buFont typeface="Wingdings" charset="2"/>
              <a:buChar char="ü"/>
            </a:pPr>
            <a:r>
              <a:rPr lang="is-IS" sz="2000" dirty="0"/>
              <a:t>SECURITY PROCEDURES, LOCATION OF ALARMS/PANIC BUTTONS</a:t>
            </a:r>
          </a:p>
          <a:p>
            <a:pPr lvl="1">
              <a:buFont typeface="Wingdings" charset="2"/>
              <a:buChar char="ü"/>
            </a:pPr>
            <a:r>
              <a:rPr lang="is-IS" sz="2000" dirty="0"/>
              <a:t>ASSISTANCE WITH AGENCY-EAP OPTIONS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20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400800" cy="868362"/>
          </a:xfrm>
        </p:spPr>
        <p:txBody>
          <a:bodyPr/>
          <a:lstStyle/>
          <a:p>
            <a:pPr algn="ctr"/>
            <a:r>
              <a:rPr lang="en-US" sz="3600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SUPERVISORY TRAINING:</a:t>
            </a:r>
          </a:p>
          <a:p>
            <a:pPr lvl="1">
              <a:buFont typeface="Wingdings" charset="2"/>
              <a:buChar char="ü"/>
            </a:pPr>
            <a:r>
              <a:rPr lang="en-US" sz="2000" dirty="0"/>
              <a:t>WAYS TO ENCOURAGE EMPLOYEES TO REPORT PROBLEMS OR THREATS OR ACTUAL VIOLENT ACTS</a:t>
            </a:r>
          </a:p>
          <a:p>
            <a:pPr lvl="1">
              <a:buFont typeface="Wingdings" charset="2"/>
              <a:buChar char="ü"/>
            </a:pPr>
            <a:r>
              <a:rPr lang="en-US" sz="2000" dirty="0"/>
              <a:t>SKILL IN RESPONDING COMPASSIONATELY TO EMPLOYEES THAT DO REPORT INCIDENTS</a:t>
            </a:r>
          </a:p>
          <a:p>
            <a:pPr lvl="1">
              <a:buFont typeface="Wingdings" charset="2"/>
              <a:buChar char="ü"/>
            </a:pPr>
            <a:r>
              <a:rPr lang="en-US" sz="2000" dirty="0"/>
              <a:t>DISCIPLINE ACTION SKILLS AND TRAINING</a:t>
            </a:r>
          </a:p>
          <a:p>
            <a:pPr lvl="1">
              <a:buFont typeface="Wingdings" charset="2"/>
              <a:buChar char="ü"/>
            </a:pPr>
            <a:r>
              <a:rPr lang="en-US" sz="2000" dirty="0"/>
              <a:t>BASIC SKILLS IN HANDLING CRISIS AND EMERGENCY SITUATIONS</a:t>
            </a:r>
          </a:p>
          <a:p>
            <a:pPr lvl="1">
              <a:buFont typeface="Wingdings" charset="2"/>
              <a:buChar char="ü"/>
            </a:pPr>
            <a:r>
              <a:rPr lang="en-US" sz="2000" dirty="0"/>
              <a:t>ENSURE THAT APPROPRIATE SCREENING OF PRE-EMPLOYMENT REFERENCES HAS BEEN COMPLETED</a:t>
            </a:r>
          </a:p>
          <a:p>
            <a:pPr marL="457200" lvl="1" indent="0">
              <a:buNone/>
            </a:pPr>
            <a:r>
              <a:rPr lang="en-US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8115322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2">
              <a:lumMod val="60000"/>
              <a:lumOff val="40000"/>
            </a:schemeClr>
          </a:fgClr>
          <a:bgClr>
            <a:schemeClr val="tx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629400" cy="792162"/>
          </a:xfrm>
        </p:spPr>
        <p:txBody>
          <a:bodyPr/>
          <a:lstStyle/>
          <a:p>
            <a:pPr algn="ctr"/>
            <a:r>
              <a:rPr lang="en-US" sz="3200" b="1" u="sng" dirty="0">
                <a:solidFill>
                  <a:srgbClr val="0000FF"/>
                </a:solidFill>
              </a:rPr>
              <a:t>RESPONSES TO ACTIVE SHOOTER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THE FOLLOWING RESPONSES ARE IN NO PARTICULAR ORDER OF IMPORTANCE.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EVERY SITUATION IS UNIQUE AND YOU MAY UTILIZE BITS AND PIECES OF EACH RESPONSE.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THERE IS NO “PERFECT” OR “FAIL SAFE” RESPONSE.  WE DID NOT ASK FOR THIS VIOLENCE OR CHOOSE OUR LOCATION WHEN IT HAPPENS.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WE CAN HOWEVER MITIGATE THE LOSSES BY HAVING SOME TOOLS IN OUR TOOLBOX.  THESE RESPONSES EXTEND OUT FROM THE WORKPLACE TO MALLS, SCHOOLS, SPORTING EVENTS AND OTHER VENUES WHERE PEOPLE GATHER.</a:t>
            </a:r>
          </a:p>
        </p:txBody>
      </p:sp>
    </p:spTree>
    <p:extLst>
      <p:ext uri="{BB962C8B-B14F-4D97-AF65-F5344CB8AC3E}">
        <p14:creationId xmlns:p14="http://schemas.microsoft.com/office/powerpoint/2010/main" val="1934693589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791200" cy="868362"/>
          </a:xfrm>
        </p:spPr>
        <p:txBody>
          <a:bodyPr/>
          <a:lstStyle/>
          <a:p>
            <a:pPr algn="ctr"/>
            <a:r>
              <a:rPr lang="en-US" sz="4000" dirty="0">
                <a:latin typeface="Arial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7244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5100" dirty="0"/>
              <a:t> Opening Comments</a:t>
            </a:r>
          </a:p>
          <a:p>
            <a:pPr marL="457200" lvl="1" indent="0">
              <a:buFontTx/>
              <a:buNone/>
              <a:defRPr/>
            </a:pPr>
            <a:r>
              <a:rPr lang="en-US" sz="5100" dirty="0"/>
              <a:t>   	-Introduction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5100" dirty="0"/>
              <a:t> Purpose</a:t>
            </a:r>
          </a:p>
          <a:p>
            <a:pPr marL="457200" lvl="1" indent="0">
              <a:buFontTx/>
              <a:buNone/>
              <a:defRPr/>
            </a:pPr>
            <a:r>
              <a:rPr lang="en-US" sz="5100" dirty="0"/>
              <a:t>	-Workplace Violence Defined/Statistics	</a:t>
            </a:r>
          </a:p>
          <a:p>
            <a:pPr marL="457200" lvl="1" indent="0">
              <a:buFontTx/>
              <a:buNone/>
              <a:defRPr/>
            </a:pPr>
            <a:r>
              <a:rPr lang="en-US" sz="5100" dirty="0"/>
              <a:t>	- Awareness and Training</a:t>
            </a:r>
          </a:p>
          <a:p>
            <a:pPr marL="457200" lvl="1" indent="0">
              <a:buFontTx/>
              <a:buNone/>
              <a:defRPr/>
            </a:pPr>
            <a:r>
              <a:rPr lang="en-US" sz="5100" dirty="0"/>
              <a:t>	- Exercising Employee Response</a:t>
            </a:r>
          </a:p>
          <a:p>
            <a:pPr marL="457200" lvl="1" indent="0">
              <a:buFontTx/>
              <a:buNone/>
              <a:defRPr/>
            </a:pPr>
            <a:r>
              <a:rPr lang="en-US" sz="5100" dirty="0"/>
              <a:t>	- Crawl/Walk/Run Mindset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5100" dirty="0"/>
              <a:t> Overview</a:t>
            </a:r>
          </a:p>
          <a:p>
            <a:pPr marL="457200" lvl="1" indent="0">
              <a:buFontTx/>
              <a:buNone/>
              <a:defRPr/>
            </a:pPr>
            <a:r>
              <a:rPr lang="en-US" sz="5100" dirty="0"/>
              <a:t>	- Things to Consider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 marL="457200" lvl="1" indent="0">
              <a:buFontTx/>
              <a:buNone/>
              <a:defRPr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7918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1143000"/>
          </a:xfrm>
        </p:spPr>
        <p:txBody>
          <a:bodyPr/>
          <a:lstStyle/>
          <a:p>
            <a:pPr algn="ctr"/>
            <a:r>
              <a:rPr lang="en-US" sz="3600" dirty="0">
                <a:latin typeface="Bangla MN"/>
                <a:cs typeface="Bangla MN"/>
              </a:rPr>
              <a:t>HOW TO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01000" cy="4114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WHEN AN ACTIVE SHOOTER IS IN YOUR AREA:</a:t>
            </a:r>
          </a:p>
          <a:p>
            <a:pPr lvl="1">
              <a:buFont typeface="Wingdings" charset="2"/>
              <a:buChar char="Ø"/>
            </a:pPr>
            <a:r>
              <a:rPr lang="en-US" sz="2800" dirty="0">
                <a:latin typeface="Franklin Gothic Medium"/>
                <a:cs typeface="Franklin Gothic Medium"/>
              </a:rPr>
              <a:t>PROTECT YOUR OWN LIFE</a:t>
            </a:r>
          </a:p>
          <a:p>
            <a:pPr lvl="1">
              <a:buFont typeface="Wingdings" charset="2"/>
              <a:buChar char="Ø"/>
            </a:pPr>
            <a:r>
              <a:rPr lang="en-US" sz="2800" dirty="0">
                <a:latin typeface="Franklin Gothic Medium"/>
                <a:cs typeface="Franklin Gothic Medium"/>
              </a:rPr>
              <a:t>VISITORS AND CLIENTS WILL LIKELY FOLLOW THE LEAD OF TRAINED EMPLOYEES IN THESE CRISIS SITUATIONS</a:t>
            </a:r>
          </a:p>
          <a:p>
            <a:pPr lvl="1">
              <a:buFont typeface="Wingdings" charset="2"/>
              <a:buChar char="Ø"/>
            </a:pPr>
            <a:r>
              <a:rPr lang="en-US" sz="2800" dirty="0">
                <a:latin typeface="Franklin Gothic Medium"/>
                <a:cs typeface="Franklin Gothic Medium"/>
              </a:rPr>
              <a:t>CALL 9-1-1 WHEN IT IS SAFE TO DO SO</a:t>
            </a:r>
          </a:p>
          <a:p>
            <a:pPr lvl="1">
              <a:buFont typeface="Wingdings" charset="2"/>
              <a:buChar char="Ø"/>
            </a:pPr>
            <a:r>
              <a:rPr lang="en-US" sz="2800" dirty="0">
                <a:latin typeface="Franklin Gothic Medium"/>
                <a:cs typeface="Franklin Gothic Medium"/>
              </a:rPr>
              <a:t>DO NOT PULL THE FIRE ALARM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90539"/>
            <a:ext cx="2535767" cy="14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944562"/>
          </a:xfrm>
        </p:spPr>
        <p:txBody>
          <a:bodyPr/>
          <a:lstStyle/>
          <a:p>
            <a:pPr algn="ctr"/>
            <a:r>
              <a:rPr lang="en-US" sz="3600" dirty="0">
                <a:latin typeface="Bangla MN"/>
                <a:cs typeface="Bangla MN"/>
              </a:rPr>
              <a:t>HOW TO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HIDE OUT</a:t>
            </a:r>
          </a:p>
          <a:p>
            <a:pPr marL="0" indent="0" algn="ctr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-  HIDE IN AN AREA OUT OF THE ACTIVE 	 	   SHOOTER’S VIEW.  SHELTER IN PLACE</a:t>
            </a:r>
          </a:p>
          <a:p>
            <a:pPr marL="0" indent="0">
              <a:buNone/>
            </a:pPr>
            <a:r>
              <a:rPr lang="en-US" sz="2800" dirty="0"/>
              <a:t>	-  BLOCK ENTRY TO YOUR HIDING PLACE</a:t>
            </a:r>
          </a:p>
          <a:p>
            <a:pPr marL="0" indent="0">
              <a:buNone/>
            </a:pPr>
            <a:r>
              <a:rPr lang="en-US" sz="2800" dirty="0"/>
              <a:t>	   AND LOCK THE DOORS</a:t>
            </a:r>
          </a:p>
        </p:txBody>
      </p:sp>
    </p:spTree>
    <p:extLst>
      <p:ext uri="{BB962C8B-B14F-4D97-AF65-F5344CB8AC3E}">
        <p14:creationId xmlns:p14="http://schemas.microsoft.com/office/powerpoint/2010/main" val="382126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53200" cy="944562"/>
          </a:xfrm>
        </p:spPr>
        <p:txBody>
          <a:bodyPr/>
          <a:lstStyle/>
          <a:p>
            <a:pPr algn="ctr"/>
            <a:r>
              <a:rPr lang="en-US" sz="3600" dirty="0"/>
              <a:t>HIDE OUT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sz="2400" dirty="0"/>
              <a:t>ANYTHING NOT BOLTED DOWN TO THE FLOOR, PILE 	IT IN FRONT OF THE DOOR</a:t>
            </a:r>
          </a:p>
          <a:p>
            <a:pPr marL="0" indent="0">
              <a:buNone/>
            </a:pPr>
            <a:r>
              <a:rPr lang="en-US" sz="2400" dirty="0"/>
              <a:t>	-STAY SHELTERED IN PLACE UNTIL CLEARED BY 	FAMILIAR/SAFE PEOPLE</a:t>
            </a:r>
          </a:p>
          <a:p>
            <a:pPr marL="0" indent="0">
              <a:buNone/>
            </a:pPr>
            <a:r>
              <a:rPr lang="en-US" sz="2400" dirty="0"/>
              <a:t>	-STAY AWAY FROM CODE WORDS, MASCOTS, 	ANNOUNCEMENTS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24400"/>
            <a:ext cx="36576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724400"/>
            <a:ext cx="3962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59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705600" cy="944562"/>
          </a:xfrm>
        </p:spPr>
        <p:txBody>
          <a:bodyPr/>
          <a:lstStyle/>
          <a:p>
            <a:pPr algn="ctr"/>
            <a:r>
              <a:rPr lang="en-US" sz="3600" dirty="0">
                <a:latin typeface="Bangla MN"/>
                <a:cs typeface="Bangla MN"/>
              </a:rPr>
              <a:t>HOW TO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en-US" sz="3600" b="1" u="sng" dirty="0"/>
              <a:t>EVACUATE</a:t>
            </a:r>
            <a:endParaRPr lang="en-US" sz="3200" dirty="0"/>
          </a:p>
          <a:p>
            <a:pPr marL="400050" lvl="1" indent="0">
              <a:buNone/>
            </a:pPr>
            <a:r>
              <a:rPr lang="en-US" sz="3200" dirty="0"/>
              <a:t>-</a:t>
            </a:r>
            <a:r>
              <a:rPr lang="en-US" sz="2800" dirty="0"/>
              <a:t>HAVE AN ESCAPE PLAN IN MIND</a:t>
            </a:r>
          </a:p>
          <a:p>
            <a:pPr marL="400050" lvl="1" indent="0">
              <a:buNone/>
            </a:pPr>
            <a:r>
              <a:rPr lang="en-US" sz="2800" dirty="0"/>
              <a:t>-KNOW YOUR ENVIRONMENT</a:t>
            </a:r>
          </a:p>
          <a:p>
            <a:pPr marL="400050" lvl="1" indent="0">
              <a:buNone/>
            </a:pPr>
            <a:r>
              <a:rPr lang="en-US" sz="2800" dirty="0"/>
              <a:t>-LEAVE YOUR BELONGINGS</a:t>
            </a:r>
          </a:p>
          <a:p>
            <a:pPr marL="400050" lvl="1" indent="0">
              <a:buNone/>
            </a:pPr>
            <a:r>
              <a:rPr lang="en-US" sz="2800" dirty="0"/>
              <a:t>-KEEP YOUR HANDS VISIBLE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19400"/>
            <a:ext cx="3429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35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532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angla MN"/>
                <a:cs typeface="Bangla MN"/>
              </a:rPr>
              <a:t>HOW TO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79248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>
                <a:solidFill>
                  <a:schemeClr val="bg1"/>
                </a:solidFill>
              </a:rPr>
              <a:t>TAKE ACTION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2800" dirty="0">
                <a:solidFill>
                  <a:schemeClr val="bg1"/>
                </a:solidFill>
              </a:rPr>
              <a:t>AS A LAST RESORT AND ONLY WHEN YOUR LIFE IS IN IMMINENT DANGER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-ATTEMPT TO INCAPACITATE THE ACTIVE SHOOTER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-ACT WITH PHYSICAL AGGRESSION AND THROW ITEMS AT THE ACTIVE SHOOTER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279900"/>
            <a:ext cx="2933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162800" cy="868362"/>
          </a:xfrm>
        </p:spPr>
        <p:txBody>
          <a:bodyPr/>
          <a:lstStyle/>
          <a:p>
            <a:pPr algn="ctr"/>
            <a:r>
              <a:rPr lang="en-US" dirty="0"/>
              <a:t>WHEN LAW ENFORCEMENT ARRIVES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REMAIN CALM AND FOLLOW OFFICERS INSTRUCTIONS</a:t>
            </a:r>
          </a:p>
          <a:p>
            <a:r>
              <a:rPr lang="en-US" sz="2400" dirty="0"/>
              <a:t>IMMEDIATELY RAISE HANDS AND SPREAD FINGERS</a:t>
            </a:r>
          </a:p>
          <a:p>
            <a:r>
              <a:rPr lang="en-US" sz="2400" dirty="0"/>
              <a:t>AVOID MAKING QUICK MOVEMENTS TOWARDS OFFICERS OR TRY TO HOLD ONTO THEM FOR SAFETY</a:t>
            </a:r>
          </a:p>
          <a:p>
            <a:r>
              <a:rPr lang="en-US" sz="2400" dirty="0"/>
              <a:t>PROCEED IN THE DIRECTION OF WHERE THE OFFICERS CAME FROM</a:t>
            </a:r>
          </a:p>
          <a:p>
            <a:r>
              <a:rPr lang="en-US" sz="2400" dirty="0"/>
              <a:t>AVOID POINTING, SCREAMING AND YELLING</a:t>
            </a:r>
          </a:p>
        </p:txBody>
      </p:sp>
    </p:spTree>
    <p:extLst>
      <p:ext uri="{BB962C8B-B14F-4D97-AF65-F5344CB8AC3E}">
        <p14:creationId xmlns:p14="http://schemas.microsoft.com/office/powerpoint/2010/main" val="4665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WHEN CALLING 9-1-1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LOCATION OF THE SHOOTER</a:t>
            </a:r>
          </a:p>
          <a:p>
            <a:pPr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NUMBER OF SHOOTERS</a:t>
            </a:r>
          </a:p>
          <a:p>
            <a:pPr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PHYSICAL DESCRIPTORS OF SUSPECT</a:t>
            </a:r>
          </a:p>
          <a:p>
            <a:pPr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NUMBER AND TYPE OF WEAPONS</a:t>
            </a:r>
          </a:p>
          <a:p>
            <a:pPr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NUMBER OF PEOPLE AND VICTIMS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502150"/>
            <a:ext cx="32639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495800"/>
            <a:ext cx="3187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944562"/>
          </a:xfrm>
        </p:spPr>
        <p:txBody>
          <a:bodyPr/>
          <a:lstStyle/>
          <a:p>
            <a:pPr algn="ctr"/>
            <a:r>
              <a:rPr lang="en-US" sz="3600" dirty="0"/>
              <a:t>BEING PREPARED-CRAWL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CURRENT WRITTEN POLICY/PROCEDURE</a:t>
            </a:r>
          </a:p>
          <a:p>
            <a:r>
              <a:rPr lang="en-US" sz="3200" dirty="0"/>
              <a:t>INCIDENT COMMAND AND PIO DESIGNATION</a:t>
            </a:r>
          </a:p>
          <a:p>
            <a:r>
              <a:rPr lang="en-US" sz="3200" dirty="0"/>
              <a:t>COOP PLAN/MOUs</a:t>
            </a:r>
          </a:p>
          <a:p>
            <a:r>
              <a:rPr lang="en-US" sz="3200" dirty="0"/>
              <a:t>PHYSICAL SECURITY OF FACILITY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267200"/>
            <a:ext cx="2844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629400" cy="9445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WALK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3733800"/>
          </a:xfrm>
        </p:spPr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en-US" sz="2400" dirty="0">
                <a:solidFill>
                  <a:schemeClr val="bg1"/>
                </a:solidFill>
              </a:rPr>
              <a:t>GETTING ALL STAFF ON BOARD WITH EMERGENCY OPERATIONS/PROCEDURE</a:t>
            </a:r>
          </a:p>
          <a:p>
            <a:pPr>
              <a:buFont typeface="+mj-ea"/>
              <a:buAutoNum type="circleNumDbPlain"/>
            </a:pPr>
            <a:r>
              <a:rPr lang="en-US" sz="2400" dirty="0">
                <a:solidFill>
                  <a:schemeClr val="bg1"/>
                </a:solidFill>
              </a:rPr>
              <a:t>IDENTIFY PIO/COMMAND STAFF</a:t>
            </a:r>
          </a:p>
          <a:p>
            <a:pPr>
              <a:buFont typeface="+mj-ea"/>
              <a:buAutoNum type="circleNumDbPlain"/>
            </a:pPr>
            <a:r>
              <a:rPr lang="en-US" sz="2400" dirty="0">
                <a:solidFill>
                  <a:schemeClr val="bg1"/>
                </a:solidFill>
              </a:rPr>
              <a:t>DRAFT MOUs/CONTINGENCY PLAN</a:t>
            </a:r>
          </a:p>
          <a:p>
            <a:pPr>
              <a:buFont typeface="+mj-ea"/>
              <a:buAutoNum type="circleNumDbPlain"/>
            </a:pPr>
            <a:r>
              <a:rPr lang="en-US" sz="2400" dirty="0">
                <a:solidFill>
                  <a:schemeClr val="bg1"/>
                </a:solidFill>
              </a:rPr>
              <a:t>TABLE TOP EXERCISE WITH ADMINISTRATION</a:t>
            </a:r>
          </a:p>
          <a:p>
            <a:pPr>
              <a:buFont typeface="+mj-ea"/>
              <a:buAutoNum type="circleNumDbPlain"/>
            </a:pPr>
            <a:r>
              <a:rPr lang="en-US" sz="2400" dirty="0">
                <a:solidFill>
                  <a:schemeClr val="bg1"/>
                </a:solidFill>
              </a:rPr>
              <a:t>EMPOWERMENT OF EMPLOYEES*</a:t>
            </a:r>
          </a:p>
          <a:p>
            <a:pPr>
              <a:buFont typeface="+mj-ea"/>
              <a:buAutoNum type="circleNumDbPlain"/>
            </a:pPr>
            <a:r>
              <a:rPr lang="en-US" sz="2400" dirty="0">
                <a:solidFill>
                  <a:schemeClr val="bg1"/>
                </a:solidFill>
              </a:rPr>
              <a:t>TRAIN, TRAIN, TRAIN and TRAIN AGAIN!</a:t>
            </a:r>
          </a:p>
        </p:txBody>
      </p:sp>
    </p:spTree>
    <p:extLst>
      <p:ext uri="{BB962C8B-B14F-4D97-AF65-F5344CB8AC3E}">
        <p14:creationId xmlns:p14="http://schemas.microsoft.com/office/powerpoint/2010/main" val="2963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391400" cy="1020762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660066"/>
                </a:solidFill>
              </a:rPr>
              <a:t>RUN PHASE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2800" dirty="0"/>
              <a:t>FORMULATE A RESONABLE EXERCISE FOLLOWING PARAMETERS OF POLICY AND TRAINING</a:t>
            </a:r>
          </a:p>
          <a:p>
            <a:pPr>
              <a:buFont typeface="Courier New"/>
              <a:buChar char="o"/>
            </a:pPr>
            <a:r>
              <a:rPr lang="en-US" sz="2800" dirty="0"/>
              <a:t>INCORPORATE STAKEHOLDERS DURING EVENT</a:t>
            </a:r>
          </a:p>
          <a:p>
            <a:pPr>
              <a:buFont typeface="Courier New"/>
              <a:buChar char="o"/>
            </a:pPr>
            <a:r>
              <a:rPr lang="en-US" sz="2800" dirty="0"/>
              <a:t>IDENTIFY AREAS NEEDED FOR IMPROVEMENT</a:t>
            </a:r>
          </a:p>
          <a:p>
            <a:pPr>
              <a:buFont typeface="Courier New"/>
              <a:buChar char="o"/>
            </a:pPr>
            <a:r>
              <a:rPr lang="en-US" sz="2800" dirty="0"/>
              <a:t>ADJUST POLICY AND TRAINING AS NECESSARY BASED ON EVENT OUTCOME</a:t>
            </a:r>
          </a:p>
        </p:txBody>
      </p:sp>
    </p:spTree>
    <p:extLst>
      <p:ext uri="{BB962C8B-B14F-4D97-AF65-F5344CB8AC3E}">
        <p14:creationId xmlns:p14="http://schemas.microsoft.com/office/powerpoint/2010/main" val="27437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WORKPLACE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  <a:endParaRPr lang="en-US" sz="3200" dirty="0"/>
          </a:p>
          <a:p>
            <a:r>
              <a:rPr lang="en-US" sz="3000" dirty="0"/>
              <a:t>ANY LOCATION EITHER PERMANENT OR TEMPORARY WHERE AN EMPLOYEE PERFORMS ANY WORK RELATED DUTY:</a:t>
            </a:r>
          </a:p>
          <a:p>
            <a:pPr marL="0" indent="0">
              <a:buNone/>
            </a:pPr>
            <a:r>
              <a:rPr lang="en-US" sz="3000" dirty="0"/>
              <a:t>   	- Includes but not limited to, the building, 	surrounding perimeters, parking lots, field 	locations, clients homes and traveling to and	from work assignments </a:t>
            </a:r>
          </a:p>
        </p:txBody>
      </p:sp>
    </p:spTree>
    <p:extLst>
      <p:ext uri="{BB962C8B-B14F-4D97-AF65-F5344CB8AC3E}">
        <p14:creationId xmlns:p14="http://schemas.microsoft.com/office/powerpoint/2010/main" val="2945135513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THINGS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BEHAVIORIAL CUES FROM EMPLOYEES, CLIENTS/CUSTOMERS</a:t>
            </a: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REPORTING/ADDRESSING ISSUES PROACTIVELY NOT REACTIVELY</a:t>
            </a: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EVACUATE BASED ON THREATS-ACCOUNTABILITY</a:t>
            </a: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INFORMATION CONTROL-SOCIAL MEDIA OUTLETS, EMAILS, TEXTS, PHONE CALLS</a:t>
            </a: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MOUs IN PLACE FOR YOUR BUSINESS</a:t>
            </a:r>
          </a:p>
        </p:txBody>
      </p:sp>
    </p:spTree>
    <p:extLst>
      <p:ext uri="{BB962C8B-B14F-4D97-AF65-F5344CB8AC3E}">
        <p14:creationId xmlns:p14="http://schemas.microsoft.com/office/powerpoint/2010/main" val="10344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705600" cy="944562"/>
          </a:xfrm>
        </p:spPr>
        <p:txBody>
          <a:bodyPr/>
          <a:lstStyle/>
          <a:p>
            <a:pPr algn="ctr"/>
            <a:r>
              <a:rPr lang="en-US" sz="3600" dirty="0"/>
              <a:t>THINGS TO CONSIDER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TIMEFRAME OF DISPLACEMENT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COOP DURATION/SUITABILITY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EAP FOR EMPLOYEES, CLIENTS, CUSTOMERS ETC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DEBRIEF OF EVENT FOR ALL PARTIES INVOLVED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IDENTIFICATION OF POLICY/PROCEDURE FAILURE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ADJUST AS NECESSARY</a:t>
            </a:r>
          </a:p>
        </p:txBody>
      </p:sp>
    </p:spTree>
    <p:extLst>
      <p:ext uri="{BB962C8B-B14F-4D97-AF65-F5344CB8AC3E}">
        <p14:creationId xmlns:p14="http://schemas.microsoft.com/office/powerpoint/2010/main" val="13023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/>
              <a:t>Michael Pearl </a:t>
            </a:r>
          </a:p>
          <a:p>
            <a:pPr marL="0" indent="0" algn="ctr">
              <a:buNone/>
            </a:pPr>
            <a:r>
              <a:rPr lang="en-US" sz="4000" b="1" dirty="0"/>
              <a:t>First Line Defense	</a:t>
            </a:r>
          </a:p>
          <a:p>
            <a:pPr marL="0" indent="0" algn="ctr">
              <a:buNone/>
            </a:pPr>
            <a:r>
              <a:rPr lang="en-US" sz="4000" b="1" dirty="0"/>
              <a:t>Concord, NH 03301</a:t>
            </a:r>
          </a:p>
          <a:p>
            <a:pPr marL="0" indent="0" algn="ctr">
              <a:buNone/>
            </a:pPr>
            <a:r>
              <a:rPr lang="en-US" sz="4000" b="1" u="sng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info@thefirstlinedefense.com</a:t>
            </a:r>
            <a:endParaRPr lang="en-US" sz="4000" b="1" u="sng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000" b="1" u="sng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/>
              </a:rPr>
              <a:t>www.thefirstlinedefense.com</a:t>
            </a:r>
            <a:endParaRPr lang="en-US" sz="4000" b="1" u="sng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000" b="1" dirty="0"/>
              <a:t>603-731-5238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006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97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3914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WORKPLACE VIOLENCE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Any physical assault, threatening behavior, or verbal abuse occurring in a work setting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This includes aggravated assault, sexual assault, product tampering, sabotage, homicide and robbery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333625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5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20000" cy="715962"/>
          </a:xfrm>
        </p:spPr>
        <p:txBody>
          <a:bodyPr/>
          <a:lstStyle/>
          <a:p>
            <a:pPr algn="ctr"/>
            <a:r>
              <a:rPr lang="en-US" dirty="0"/>
              <a:t>Workplace violence stats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8" b="17788"/>
          <a:stretch>
            <a:fillRect/>
          </a:stretch>
        </p:blipFill>
        <p:spPr bwMode="auto">
          <a:xfrm>
            <a:off x="6477000" y="4572000"/>
            <a:ext cx="2529191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7484" y="2027988"/>
            <a:ext cx="7813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/>
              <a:t>IN 2014 OF THE 4,679 FATAL WORKPLACE INCIDENTS, 403 WERE WORKPLACE HOMICIDES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BETWEEN 1992 AND 2012, THERE WERE 14,770 WORKPLACE HOMICIDE VICTIMS, OR ROUGHLY 700 A YEAR ON AVERAGE, ACCORDING TO FEDERAL GOVERNMENT STATISTICS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IN 2009, THERE WERE 572,000 REPORTS OF THEM COMMITTED AGAINST ADULTS AT WORK, ACCORDING TO THE BUREAU OF JUSTICE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OVERALL, ROUGHLY 2 MILLION WORKERS A YEAR ARE AFFECTED BY SOME FORM OF WORKPLACE VIOLENCE.</a:t>
            </a:r>
          </a:p>
        </p:txBody>
      </p:sp>
    </p:spTree>
    <p:extLst>
      <p:ext uri="{BB962C8B-B14F-4D97-AF65-F5344CB8AC3E}">
        <p14:creationId xmlns:p14="http://schemas.microsoft.com/office/powerpoint/2010/main" val="27870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5438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WORKPLACE VIOLENCE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7924800" cy="3657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COSTS AMERICAN BUSINESSES BETWEEN 6 AND 36 BILLION DOLLARS A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PROFILE OF TYPICAL PERPETRATOR IS A MALE, 30-45 YEARS 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STUDIES HAVE INDICATED THAT POOR SUPERVISORY PRACTICES ARE THE LEADING CAUSE OF WORKPLACE VIOLENCE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ACCORDING TO A STUDY BY AMERICAN MANAGEMENT ASSOCIATON, 50 PERCENT OF COMPANIES SURVEYED REPORTED A VIOLENT INCIDENT IN THE PAST FOUR YEARS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23" y="0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619"/>
            <a:ext cx="2514600" cy="1309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81754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workplace_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1832" r="3597" b="-6424"/>
          <a:stretch/>
        </p:blipFill>
        <p:spPr>
          <a:xfrm>
            <a:off x="-58973" y="-181720"/>
            <a:ext cx="9202973" cy="7315704"/>
          </a:xfrm>
        </p:spPr>
      </p:pic>
    </p:spTree>
    <p:extLst>
      <p:ext uri="{BB962C8B-B14F-4D97-AF65-F5344CB8AC3E}">
        <p14:creationId xmlns:p14="http://schemas.microsoft.com/office/powerpoint/2010/main" val="2208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400800" cy="118903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Suspects of workplace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FOUR TYPES OF SUSPECTS: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DISGRUNTLED EMPLOYEE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DOMESTIC VIOLENCE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DELUSIONAL PERSON OR PERSON WITH NO CONNECTION TO WORKPLACE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CUSTOMER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267200"/>
            <a:ext cx="2057400" cy="20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1. DISGRUNTLED EMPLOYEE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7924800" cy="6502400"/>
          </a:xfrm>
        </p:spPr>
        <p:txBody>
          <a:bodyPr>
            <a:normAutofit/>
          </a:bodyPr>
          <a:lstStyle/>
          <a:p>
            <a:r>
              <a:rPr lang="en-US" sz="2000" dirty="0"/>
              <a:t>A  DISGRUNTLED EMPLOYEE ACTS OUT TOWARDS CO-WORKERS, MANAGERS, OR SUPERVISORS</a:t>
            </a:r>
          </a:p>
          <a:p>
            <a:r>
              <a:rPr lang="en-US" sz="2000" dirty="0"/>
              <a:t>THERE IS SOME SORT OF EXTREME STRESS IN HIS OR HER LIFE</a:t>
            </a:r>
          </a:p>
          <a:p>
            <a:r>
              <a:rPr lang="en-US" sz="2000" dirty="0"/>
              <a:t>USUALLY HAS A LONG TENURE</a:t>
            </a:r>
          </a:p>
          <a:p>
            <a:r>
              <a:rPr lang="en-US" sz="2000" dirty="0"/>
              <a:t>HE OR SHE FEELS IT IS THE END OF THE LINE FOR THEM</a:t>
            </a:r>
          </a:p>
          <a:p>
            <a:r>
              <a:rPr lang="en-US" sz="2000" dirty="0"/>
              <a:t>EXTREMIST TYPE VIEWS OR IDEOLOGY</a:t>
            </a:r>
          </a:p>
          <a:p>
            <a:r>
              <a:rPr lang="en-US" sz="2000" dirty="0"/>
              <a:t>FASCINATION WITH WEAPONS</a:t>
            </a:r>
          </a:p>
          <a:p>
            <a:r>
              <a:rPr lang="en-US" sz="2000" dirty="0"/>
              <a:t>“LEAKAGE”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191000"/>
            <a:ext cx="1752600" cy="16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1799</TotalTime>
  <Words>1101</Words>
  <Application>Microsoft Office PowerPoint</Application>
  <PresentationFormat>On-screen Show (4:3)</PresentationFormat>
  <Paragraphs>188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Bangla MN</vt:lpstr>
      <vt:lpstr>Courier New</vt:lpstr>
      <vt:lpstr>Franklin Gothic Medium</vt:lpstr>
      <vt:lpstr>Wingdings</vt:lpstr>
      <vt:lpstr>Horizon</vt:lpstr>
      <vt:lpstr>Workplace violence and response to active shooter</vt:lpstr>
      <vt:lpstr>Agenda</vt:lpstr>
      <vt:lpstr>WORKPLACE DEFINED</vt:lpstr>
      <vt:lpstr>WORKPLACE VIOLENCE DEFINED</vt:lpstr>
      <vt:lpstr>Workplace violence stats</vt:lpstr>
      <vt:lpstr>WORKPLACE VIOLENCE STATS</vt:lpstr>
      <vt:lpstr>PowerPoint Presentation</vt:lpstr>
      <vt:lpstr>Suspects of workplace violence</vt:lpstr>
      <vt:lpstr>1. DISGRUNTLED EMPLOYEE</vt:lpstr>
      <vt:lpstr>2.  DOMESTIC VIOLENCE</vt:lpstr>
      <vt:lpstr>3. DELUSIONAL PERSON</vt:lpstr>
      <vt:lpstr>4. CUSTOMER</vt:lpstr>
      <vt:lpstr>PATTERNS</vt:lpstr>
      <vt:lpstr>CHARACTERISTICS</vt:lpstr>
      <vt:lpstr>WHAT CAN WE DO?</vt:lpstr>
      <vt:lpstr>What can we do?</vt:lpstr>
      <vt:lpstr>WHAT CAN WE DO?</vt:lpstr>
      <vt:lpstr>WHAT CAN WE DO?</vt:lpstr>
      <vt:lpstr>RESPONSES TO ACTIVE SHOOTER</vt:lpstr>
      <vt:lpstr>HOW TO RESPOND</vt:lpstr>
      <vt:lpstr>HOW TO RESPOND</vt:lpstr>
      <vt:lpstr>HIDE OUT (CONTINUED)</vt:lpstr>
      <vt:lpstr>HOW TO RESPOND</vt:lpstr>
      <vt:lpstr>HOW TO RESPOND</vt:lpstr>
      <vt:lpstr>WHEN LAW ENFORCEMENT ARRIVES</vt:lpstr>
      <vt:lpstr>WHEN CALLING 9-1-1</vt:lpstr>
      <vt:lpstr>BEING PREPARED-CRAWL PHASE</vt:lpstr>
      <vt:lpstr>WALK PHASE</vt:lpstr>
      <vt:lpstr>RUN PHASE</vt:lpstr>
      <vt:lpstr>THINGS TO CONSIDER</vt:lpstr>
      <vt:lpstr>THINGS TO CONSIDER (CONT)</vt:lpstr>
      <vt:lpstr>THANK YOU!</vt:lpstr>
    </vt:vector>
  </TitlesOfParts>
  <Company>City of Concord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Pearl, Michael</dc:creator>
  <cp:lastModifiedBy>Cindy Bird</cp:lastModifiedBy>
  <cp:revision>104</cp:revision>
  <dcterms:created xsi:type="dcterms:W3CDTF">2015-02-14T21:41:54Z</dcterms:created>
  <dcterms:modified xsi:type="dcterms:W3CDTF">2018-11-09T15:37:31Z</dcterms:modified>
</cp:coreProperties>
</file>